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300256B-AD04-402C-9241-4061F0305577}" type="datetimeFigureOut">
              <a:rPr lang="en-CA" smtClean="0"/>
              <a:t>18/10/2013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AE4B38B-EA61-4F46-9678-65187FA9C20A}" type="slidenum">
              <a:rPr lang="en-CA" smtClean="0"/>
              <a:t>‹#›</a:t>
            </a:fld>
            <a:endParaRPr lang="en-C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0256B-AD04-402C-9241-4061F0305577}" type="datetimeFigureOut">
              <a:rPr lang="en-CA" smtClean="0"/>
              <a:t>18/10/2013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AE4B38B-EA61-4F46-9678-65187FA9C20A}"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0256B-AD04-402C-9241-4061F0305577}" type="datetimeFigureOut">
              <a:rPr lang="en-CA" smtClean="0"/>
              <a:t>18/10/2013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AE4B38B-EA61-4F46-9678-65187FA9C20A}"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300256B-AD04-402C-9241-4061F0305577}" type="datetimeFigureOut">
              <a:rPr lang="en-CA" smtClean="0"/>
              <a:t>18/10/2013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AE4B38B-EA61-4F46-9678-65187FA9C20A}" type="slidenum">
              <a:rPr lang="en-CA" smtClean="0"/>
              <a:t>‹#›</a:t>
            </a:fld>
            <a:endParaRPr lang="en-CA"/>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0256B-AD04-402C-9241-4061F0305577}" type="datetimeFigureOut">
              <a:rPr lang="en-CA" smtClean="0"/>
              <a:t>18/10/2013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AE4B38B-EA61-4F46-9678-65187FA9C20A}"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300256B-AD04-402C-9241-4061F0305577}" type="datetimeFigureOut">
              <a:rPr lang="en-CA" smtClean="0"/>
              <a:t>18/10/2013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AE4B38B-EA61-4F46-9678-65187FA9C20A}"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300256B-AD04-402C-9241-4061F0305577}" type="datetimeFigureOut">
              <a:rPr lang="en-CA" smtClean="0"/>
              <a:t>18/10/2013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AE4B38B-EA61-4F46-9678-65187FA9C20A}"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00256B-AD04-402C-9241-4061F0305577}" type="datetimeFigureOut">
              <a:rPr lang="en-CA" smtClean="0"/>
              <a:t>18/10/2013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AE4B38B-EA61-4F46-9678-65187FA9C20A}"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0256B-AD04-402C-9241-4061F0305577}" type="datetimeFigureOut">
              <a:rPr lang="en-CA" smtClean="0"/>
              <a:t>18/10/2013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AE4B38B-EA61-4F46-9678-65187FA9C20A}"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0256B-AD04-402C-9241-4061F0305577}" type="datetimeFigureOut">
              <a:rPr lang="en-CA" smtClean="0"/>
              <a:t>18/10/2013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AE4B38B-EA61-4F46-9678-65187FA9C20A}"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0256B-AD04-402C-9241-4061F0305577}" type="datetimeFigureOut">
              <a:rPr lang="en-CA" smtClean="0"/>
              <a:t>18/10/2013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AE4B38B-EA61-4F46-9678-65187FA9C20A}"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300256B-AD04-402C-9241-4061F0305577}" type="datetimeFigureOut">
              <a:rPr lang="en-CA" smtClean="0"/>
              <a:t>18/10/2013</a:t>
            </a:fld>
            <a:endParaRPr lang="en-C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C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AE4B38B-EA61-4F46-9678-65187FA9C20A}"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CA" sz="6000" dirty="0" smtClean="0"/>
              <a:t>Economies in History</a:t>
            </a:r>
            <a:endParaRPr lang="en-CA" sz="6000" dirty="0"/>
          </a:p>
        </p:txBody>
      </p:sp>
      <p:sp>
        <p:nvSpPr>
          <p:cNvPr id="2" name="Title 1"/>
          <p:cNvSpPr>
            <a:spLocks noGrp="1"/>
          </p:cNvSpPr>
          <p:nvPr>
            <p:ph type="ctrTitle"/>
          </p:nvPr>
        </p:nvSpPr>
        <p:spPr/>
        <p:txBody>
          <a:bodyPr/>
          <a:lstStyle/>
          <a:p>
            <a:r>
              <a:rPr lang="en-CA" sz="6600" dirty="0" smtClean="0"/>
              <a:t>Chapter 2 </a:t>
            </a:r>
            <a:endParaRPr lang="en-CA" sz="6600" dirty="0"/>
          </a:p>
        </p:txBody>
      </p:sp>
    </p:spTree>
    <p:extLst>
      <p:ext uri="{BB962C8B-B14F-4D97-AF65-F5344CB8AC3E}">
        <p14:creationId xmlns:p14="http://schemas.microsoft.com/office/powerpoint/2010/main" val="2966526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CA" dirty="0" smtClean="0">
                <a:solidFill>
                  <a:schemeClr val="tx2">
                    <a:lumMod val="75000"/>
                  </a:schemeClr>
                </a:solidFill>
              </a:rPr>
              <a:t>Three Groups of Aboriginal Peoples in Canada today</a:t>
            </a:r>
            <a:endParaRPr lang="en-CA" dirty="0">
              <a:solidFill>
                <a:schemeClr val="tx2">
                  <a:lumMod val="75000"/>
                </a:schemeClr>
              </a:solidFill>
            </a:endParaRPr>
          </a:p>
        </p:txBody>
      </p:sp>
      <p:sp>
        <p:nvSpPr>
          <p:cNvPr id="6" name="Content Placeholder 5"/>
          <p:cNvSpPr>
            <a:spLocks noGrp="1"/>
          </p:cNvSpPr>
          <p:nvPr>
            <p:ph sz="quarter" idx="13"/>
          </p:nvPr>
        </p:nvSpPr>
        <p:spPr/>
        <p:txBody>
          <a:bodyPr>
            <a:normAutofit/>
          </a:bodyPr>
          <a:lstStyle/>
          <a:p>
            <a:pPr marL="0" indent="0">
              <a:buNone/>
            </a:pPr>
            <a:r>
              <a:rPr lang="en-CA" sz="2400" dirty="0" smtClean="0"/>
              <a:t>1. </a:t>
            </a:r>
            <a:r>
              <a:rPr lang="en-CA" sz="2400" dirty="0" smtClean="0">
                <a:solidFill>
                  <a:srgbClr val="FFFF00"/>
                </a:solidFill>
              </a:rPr>
              <a:t>The Inuit</a:t>
            </a:r>
            <a:r>
              <a:rPr lang="en-CA" sz="2400" dirty="0" smtClean="0"/>
              <a:t>: the First Peoples of the region north of the tree line (where the climate is too cold for trees to grow) and in parts of what are now Quebec and Labrador.  The Quebec  Inuit and Labrador Inuit are two examples of Inuit</a:t>
            </a:r>
          </a:p>
          <a:p>
            <a:pPr marL="0" indent="0">
              <a:buNone/>
            </a:pPr>
            <a:r>
              <a:rPr lang="en-CA" sz="2400" dirty="0" smtClean="0"/>
              <a:t>2 . </a:t>
            </a:r>
            <a:r>
              <a:rPr lang="en-CA" sz="2400" dirty="0" smtClean="0">
                <a:solidFill>
                  <a:srgbClr val="FFFF00"/>
                </a:solidFill>
              </a:rPr>
              <a:t>First Nations </a:t>
            </a:r>
            <a:r>
              <a:rPr lang="en-CA" sz="2400" dirty="0" smtClean="0"/>
              <a:t>are the First Peoples of the rest of the land that is now Canada.  There are many First nations, Including the </a:t>
            </a:r>
            <a:r>
              <a:rPr lang="en-CA" sz="2400" dirty="0" err="1" smtClean="0"/>
              <a:t>Mi’kmag</a:t>
            </a:r>
            <a:endParaRPr lang="en-CA" sz="2400" dirty="0" smtClean="0"/>
          </a:p>
          <a:p>
            <a:pPr marL="0" indent="0">
              <a:buNone/>
            </a:pPr>
            <a:r>
              <a:rPr lang="en-CA" sz="2400" dirty="0" smtClean="0"/>
              <a:t>3</a:t>
            </a:r>
            <a:r>
              <a:rPr lang="en-CA" sz="2400" dirty="0" smtClean="0">
                <a:solidFill>
                  <a:srgbClr val="FFFF00"/>
                </a:solidFill>
              </a:rPr>
              <a:t>. The Metis </a:t>
            </a:r>
            <a:r>
              <a:rPr lang="en-CA" sz="2400" dirty="0" smtClean="0"/>
              <a:t>were the children of either Inuit or First Nations women and European traders.  The metis today are descendants of these people, or they may define themselves as Metis because of their distinct culture and traditions.</a:t>
            </a:r>
          </a:p>
        </p:txBody>
      </p:sp>
    </p:spTree>
    <p:extLst>
      <p:ext uri="{BB962C8B-B14F-4D97-AF65-F5344CB8AC3E}">
        <p14:creationId xmlns:p14="http://schemas.microsoft.com/office/powerpoint/2010/main" val="2183889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800" dirty="0" smtClean="0">
                <a:solidFill>
                  <a:schemeClr val="tx2"/>
                </a:solidFill>
              </a:rPr>
              <a:t>Distribution of Goods</a:t>
            </a:r>
            <a:endParaRPr lang="en-CA" sz="4800" dirty="0">
              <a:solidFill>
                <a:schemeClr val="tx2"/>
              </a:solidFill>
            </a:endParaRPr>
          </a:p>
        </p:txBody>
      </p:sp>
      <p:sp>
        <p:nvSpPr>
          <p:cNvPr id="3" name="Content Placeholder 2"/>
          <p:cNvSpPr>
            <a:spLocks noGrp="1"/>
          </p:cNvSpPr>
          <p:nvPr>
            <p:ph sz="quarter" idx="13"/>
          </p:nvPr>
        </p:nvSpPr>
        <p:spPr/>
        <p:txBody>
          <a:bodyPr>
            <a:normAutofit/>
          </a:bodyPr>
          <a:lstStyle/>
          <a:p>
            <a:pPr marL="0" indent="0">
              <a:buNone/>
            </a:pPr>
            <a:r>
              <a:rPr lang="en-CA" sz="2400" dirty="0" smtClean="0"/>
              <a:t>In most First nations and Inuit communities everyone helped with production, and everyone shared equally in what was produced.</a:t>
            </a:r>
          </a:p>
          <a:p>
            <a:pPr marL="0" indent="0">
              <a:buNone/>
            </a:pPr>
            <a:endParaRPr lang="en-CA" sz="2400" dirty="0"/>
          </a:p>
          <a:p>
            <a:pPr marL="0" indent="0">
              <a:buNone/>
            </a:pPr>
            <a:r>
              <a:rPr lang="en-CA" sz="2400" dirty="0" smtClean="0"/>
              <a:t>First nations and Inuit also had a trade network, using this trade network people were able to help one another when some struggled to survive.</a:t>
            </a:r>
          </a:p>
          <a:p>
            <a:pPr marL="0" indent="0">
              <a:buNone/>
            </a:pPr>
            <a:endParaRPr lang="en-CA" sz="2400" dirty="0" smtClean="0"/>
          </a:p>
          <a:p>
            <a:pPr marL="0" indent="0">
              <a:buNone/>
            </a:pPr>
            <a:r>
              <a:rPr lang="en-CA" sz="2400" dirty="0" smtClean="0"/>
              <a:t>There was no private ownership of land; they believed that no one could own land.</a:t>
            </a:r>
            <a:endParaRPr lang="en-CA" sz="2400" dirty="0"/>
          </a:p>
        </p:txBody>
      </p:sp>
    </p:spTree>
    <p:extLst>
      <p:ext uri="{BB962C8B-B14F-4D97-AF65-F5344CB8AC3E}">
        <p14:creationId xmlns:p14="http://schemas.microsoft.com/office/powerpoint/2010/main" val="4141089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p:txBody>
          <a:bodyPr/>
          <a:lstStyle/>
          <a:p>
            <a:endParaRPr lang="en-CA" dirty="0"/>
          </a:p>
        </p:txBody>
      </p:sp>
      <p:sp>
        <p:nvSpPr>
          <p:cNvPr id="2" name="Title 1"/>
          <p:cNvSpPr>
            <a:spLocks noGrp="1"/>
          </p:cNvSpPr>
          <p:nvPr>
            <p:ph type="title"/>
          </p:nvPr>
        </p:nvSpPr>
        <p:spPr>
          <a:xfrm>
            <a:off x="612648" y="332656"/>
            <a:ext cx="7919792" cy="1080120"/>
          </a:xfrm>
        </p:spPr>
        <p:txBody>
          <a:bodyPr/>
          <a:lstStyle/>
          <a:p>
            <a:pPr algn="ctr"/>
            <a:r>
              <a:rPr lang="en-CA" sz="6000" dirty="0" smtClean="0">
                <a:solidFill>
                  <a:schemeClr val="tx2"/>
                </a:solidFill>
              </a:rPr>
              <a:t>Newcomers</a:t>
            </a:r>
            <a:endParaRPr lang="en-CA" sz="6000" dirty="0">
              <a:solidFill>
                <a:schemeClr val="tx2"/>
              </a:solidFill>
            </a:endParaRPr>
          </a:p>
        </p:txBody>
      </p:sp>
      <p:sp>
        <p:nvSpPr>
          <p:cNvPr id="4" name="Text Placeholder 3"/>
          <p:cNvSpPr>
            <a:spLocks noGrp="1"/>
          </p:cNvSpPr>
          <p:nvPr>
            <p:ph type="body" sz="half" idx="2"/>
          </p:nvPr>
        </p:nvSpPr>
        <p:spPr>
          <a:xfrm>
            <a:off x="612648" y="1484785"/>
            <a:ext cx="5615536" cy="4230216"/>
          </a:xfrm>
        </p:spPr>
        <p:txBody>
          <a:bodyPr>
            <a:noAutofit/>
          </a:bodyPr>
          <a:lstStyle/>
          <a:p>
            <a:r>
              <a:rPr lang="en-CA" sz="2000" dirty="0"/>
              <a:t>It is a commonly held belief by archaeologists and the rest of the world alike that the indigenous people of North America have resided on this continent for at least 15,000 years. These Native Americans were by and large nomadic groups who belonged to many different tribes, developed similar cultural and religious beliefs, and tended to live in concert with nature though not necessarily in complete harmony with each other. As the popular pneumonic device teaches us..."In 1492, Columbus sailed the ocean blue," when Columbus did make this most famous voyage he stumbled upon the realm of the Native Americans and history has since credited the Spanish reconnoiter with the discovery of the New World.</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700808"/>
            <a:ext cx="2448272"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1689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CA" sz="3600" dirty="0" smtClean="0">
                <a:solidFill>
                  <a:schemeClr val="tx2"/>
                </a:solidFill>
              </a:rPr>
              <a:t>Why did Europeans Leave their Homelands?</a:t>
            </a:r>
            <a:endParaRPr lang="en-CA" sz="3600" dirty="0">
              <a:solidFill>
                <a:schemeClr val="tx2"/>
              </a:solidFill>
            </a:endParaRPr>
          </a:p>
        </p:txBody>
      </p:sp>
      <p:sp>
        <p:nvSpPr>
          <p:cNvPr id="6" name="Content Placeholder 5"/>
          <p:cNvSpPr>
            <a:spLocks noGrp="1"/>
          </p:cNvSpPr>
          <p:nvPr>
            <p:ph sz="quarter" idx="13"/>
          </p:nvPr>
        </p:nvSpPr>
        <p:spPr/>
        <p:txBody>
          <a:bodyPr>
            <a:normAutofit fontScale="92500" lnSpcReduction="10000"/>
          </a:bodyPr>
          <a:lstStyle/>
          <a:p>
            <a:pPr>
              <a:buAutoNum type="arabicPeriod"/>
            </a:pPr>
            <a:r>
              <a:rPr lang="en-CA" sz="4000" dirty="0" smtClean="0"/>
              <a:t>Wanted to own more land, looking for land to take over.</a:t>
            </a:r>
          </a:p>
          <a:p>
            <a:pPr>
              <a:buAutoNum type="arabicPeriod"/>
            </a:pPr>
            <a:r>
              <a:rPr lang="en-CA" sz="4000" dirty="0" smtClean="0"/>
              <a:t>Believed in spreading their culture and their religion</a:t>
            </a:r>
          </a:p>
          <a:p>
            <a:pPr>
              <a:buAutoNum type="arabicPeriod"/>
            </a:pPr>
            <a:r>
              <a:rPr lang="en-CA" sz="4000" dirty="0" smtClean="0"/>
              <a:t>Private land ownership</a:t>
            </a:r>
          </a:p>
          <a:p>
            <a:pPr>
              <a:buAutoNum type="arabicPeriod"/>
            </a:pPr>
            <a:r>
              <a:rPr lang="en-CA" sz="4000" dirty="0" smtClean="0"/>
              <a:t>Natural resources, to sell back in Europe </a:t>
            </a:r>
          </a:p>
          <a:p>
            <a:pPr>
              <a:buAutoNum type="arabicPeriod"/>
            </a:pPr>
            <a:endParaRPr lang="en-CA" dirty="0"/>
          </a:p>
        </p:txBody>
      </p:sp>
    </p:spTree>
    <p:extLst>
      <p:ext uri="{BB962C8B-B14F-4D97-AF65-F5344CB8AC3E}">
        <p14:creationId xmlns:p14="http://schemas.microsoft.com/office/powerpoint/2010/main" val="810579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800" dirty="0" smtClean="0">
                <a:solidFill>
                  <a:schemeClr val="tx2"/>
                </a:solidFill>
              </a:rPr>
              <a:t>Three Key resources</a:t>
            </a:r>
            <a:endParaRPr lang="en-CA" sz="4800" dirty="0">
              <a:solidFill>
                <a:schemeClr val="tx2"/>
              </a:solidFill>
            </a:endParaRPr>
          </a:p>
        </p:txBody>
      </p:sp>
      <p:sp>
        <p:nvSpPr>
          <p:cNvPr id="3" name="Content Placeholder 2"/>
          <p:cNvSpPr>
            <a:spLocks noGrp="1"/>
          </p:cNvSpPr>
          <p:nvPr>
            <p:ph sz="quarter" idx="13"/>
          </p:nvPr>
        </p:nvSpPr>
        <p:spPr/>
        <p:txBody>
          <a:bodyPr>
            <a:normAutofit/>
          </a:bodyPr>
          <a:lstStyle/>
          <a:p>
            <a:pPr>
              <a:buAutoNum type="arabicPeriod"/>
            </a:pPr>
            <a:r>
              <a:rPr lang="en-CA" sz="4400" dirty="0" smtClean="0"/>
              <a:t>Fish</a:t>
            </a:r>
          </a:p>
          <a:p>
            <a:pPr>
              <a:buAutoNum type="arabicPeriod"/>
            </a:pPr>
            <a:r>
              <a:rPr lang="en-CA" sz="4400" dirty="0" smtClean="0"/>
              <a:t>Furs</a:t>
            </a:r>
          </a:p>
          <a:p>
            <a:pPr>
              <a:buAutoNum type="arabicPeriod"/>
            </a:pPr>
            <a:r>
              <a:rPr lang="en-CA" sz="4400" dirty="0" smtClean="0"/>
              <a:t>Timber</a:t>
            </a:r>
            <a:endParaRPr lang="en-CA" sz="4400" dirty="0"/>
          </a:p>
        </p:txBody>
      </p:sp>
    </p:spTree>
    <p:extLst>
      <p:ext uri="{BB962C8B-B14F-4D97-AF65-F5344CB8AC3E}">
        <p14:creationId xmlns:p14="http://schemas.microsoft.com/office/powerpoint/2010/main" val="2207010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normAutofit/>
          </a:bodyPr>
          <a:lstStyle/>
          <a:p>
            <a:r>
              <a:rPr lang="en-CA" sz="2000" dirty="0" smtClean="0"/>
              <a:t>The most common way for goods to be distributed  was through </a:t>
            </a:r>
            <a:r>
              <a:rPr lang="en-CA" sz="2000" dirty="0" err="1" smtClean="0"/>
              <a:t>amarkets</a:t>
            </a:r>
            <a:r>
              <a:rPr lang="en-CA" sz="2000" dirty="0" smtClean="0"/>
              <a:t>.  In other words, if you wanted something, you paid for it with money.</a:t>
            </a:r>
          </a:p>
          <a:p>
            <a:r>
              <a:rPr lang="en-CA" sz="2000" dirty="0" smtClean="0"/>
              <a:t>If you had something you didn’t need you could sell it</a:t>
            </a:r>
            <a:endParaRPr lang="en-CA" sz="2000" dirty="0"/>
          </a:p>
        </p:txBody>
      </p:sp>
      <p:sp>
        <p:nvSpPr>
          <p:cNvPr id="3" name="Content Placeholder 2"/>
          <p:cNvSpPr>
            <a:spLocks noGrp="1"/>
          </p:cNvSpPr>
          <p:nvPr>
            <p:ph sz="quarter" idx="13"/>
          </p:nvPr>
        </p:nvSpPr>
        <p:spPr/>
        <p:txBody>
          <a:bodyPr>
            <a:noAutofit/>
          </a:bodyPr>
          <a:lstStyle/>
          <a:p>
            <a:r>
              <a:rPr lang="en-CA" sz="2000" dirty="0" smtClean="0"/>
              <a:t>Making tools by hand</a:t>
            </a:r>
          </a:p>
          <a:p>
            <a:r>
              <a:rPr lang="en-CA" sz="2000" dirty="0" smtClean="0"/>
              <a:t>Most things made in the home</a:t>
            </a:r>
          </a:p>
          <a:p>
            <a:r>
              <a:rPr lang="en-CA" sz="2000" dirty="0" smtClean="0"/>
              <a:t>Jobs done with the help of animals</a:t>
            </a:r>
          </a:p>
          <a:p>
            <a:r>
              <a:rPr lang="en-CA" sz="2000" dirty="0" smtClean="0"/>
              <a:t>Individuals specialized in made a good and then sold it to those who could not </a:t>
            </a:r>
          </a:p>
          <a:p>
            <a:pPr lvl="1"/>
            <a:r>
              <a:rPr lang="en-CA" sz="2000" dirty="0" smtClean="0"/>
              <a:t>Dressmakers</a:t>
            </a:r>
          </a:p>
          <a:p>
            <a:pPr lvl="1"/>
            <a:r>
              <a:rPr lang="en-CA" sz="2000" dirty="0" smtClean="0"/>
              <a:t>Bakers</a:t>
            </a:r>
          </a:p>
          <a:p>
            <a:pPr lvl="1"/>
            <a:r>
              <a:rPr lang="en-CA" sz="2000" dirty="0" smtClean="0"/>
              <a:t>weavers</a:t>
            </a:r>
          </a:p>
        </p:txBody>
      </p:sp>
      <p:sp>
        <p:nvSpPr>
          <p:cNvPr id="4" name="Title 3"/>
          <p:cNvSpPr>
            <a:spLocks noGrp="1"/>
          </p:cNvSpPr>
          <p:nvPr>
            <p:ph type="title"/>
          </p:nvPr>
        </p:nvSpPr>
        <p:spPr/>
        <p:txBody>
          <a:bodyPr/>
          <a:lstStyle/>
          <a:p>
            <a:pPr algn="ctr"/>
            <a:r>
              <a:rPr lang="en-CA" sz="3600" dirty="0" smtClean="0">
                <a:solidFill>
                  <a:schemeClr val="tx2"/>
                </a:solidFill>
              </a:rPr>
              <a:t>European Production and distribution</a:t>
            </a:r>
            <a:endParaRPr lang="en-CA" sz="3600" dirty="0">
              <a:solidFill>
                <a:schemeClr val="tx2"/>
              </a:solidFill>
            </a:endParaRPr>
          </a:p>
        </p:txBody>
      </p:sp>
      <p:sp>
        <p:nvSpPr>
          <p:cNvPr id="5" name="Text Placeholder 4"/>
          <p:cNvSpPr>
            <a:spLocks noGrp="1"/>
          </p:cNvSpPr>
          <p:nvPr>
            <p:ph type="body" idx="1"/>
          </p:nvPr>
        </p:nvSpPr>
        <p:spPr/>
        <p:txBody>
          <a:bodyPr>
            <a:noAutofit/>
          </a:bodyPr>
          <a:lstStyle/>
          <a:p>
            <a:pPr algn="ctr"/>
            <a:r>
              <a:rPr lang="en-CA" sz="3200" dirty="0" smtClean="0">
                <a:solidFill>
                  <a:schemeClr val="tx1"/>
                </a:solidFill>
              </a:rPr>
              <a:t>Production</a:t>
            </a:r>
            <a:r>
              <a:rPr lang="en-CA" sz="3200" dirty="0" smtClean="0"/>
              <a:t>	</a:t>
            </a:r>
            <a:endParaRPr lang="en-CA" sz="3200" dirty="0"/>
          </a:p>
        </p:txBody>
      </p:sp>
      <p:sp>
        <p:nvSpPr>
          <p:cNvPr id="6" name="Text Placeholder 5"/>
          <p:cNvSpPr>
            <a:spLocks noGrp="1"/>
          </p:cNvSpPr>
          <p:nvPr>
            <p:ph type="body" sz="quarter" idx="3"/>
          </p:nvPr>
        </p:nvSpPr>
        <p:spPr/>
        <p:txBody>
          <a:bodyPr>
            <a:noAutofit/>
          </a:bodyPr>
          <a:lstStyle/>
          <a:p>
            <a:pPr algn="ctr"/>
            <a:r>
              <a:rPr lang="en-CA" sz="3200" dirty="0" smtClean="0">
                <a:solidFill>
                  <a:schemeClr val="tx1"/>
                </a:solidFill>
              </a:rPr>
              <a:t>Distribution</a:t>
            </a:r>
            <a:endParaRPr lang="en-CA" sz="3200" dirty="0">
              <a:solidFill>
                <a:schemeClr val="tx1"/>
              </a:solidFill>
            </a:endParaRPr>
          </a:p>
        </p:txBody>
      </p:sp>
    </p:spTree>
    <p:extLst>
      <p:ext uri="{BB962C8B-B14F-4D97-AF65-F5344CB8AC3E}">
        <p14:creationId xmlns:p14="http://schemas.microsoft.com/office/powerpoint/2010/main" val="1326648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CA" sz="4400" dirty="0" smtClean="0">
                <a:solidFill>
                  <a:schemeClr val="tx2"/>
                </a:solidFill>
              </a:rPr>
              <a:t>The Impact of contact</a:t>
            </a:r>
            <a:endParaRPr lang="en-CA" sz="4400" dirty="0">
              <a:solidFill>
                <a:schemeClr val="tx2"/>
              </a:solidFill>
            </a:endParaRPr>
          </a:p>
        </p:txBody>
      </p:sp>
      <p:sp>
        <p:nvSpPr>
          <p:cNvPr id="7" name="Content Placeholder 6"/>
          <p:cNvSpPr>
            <a:spLocks noGrp="1"/>
          </p:cNvSpPr>
          <p:nvPr>
            <p:ph sz="quarter" idx="13"/>
          </p:nvPr>
        </p:nvSpPr>
        <p:spPr>
          <a:xfrm>
            <a:off x="609600" y="1600200"/>
            <a:ext cx="7924800" cy="4637112"/>
          </a:xfrm>
        </p:spPr>
        <p:txBody>
          <a:bodyPr>
            <a:normAutofit fontScale="92500" lnSpcReduction="20000"/>
          </a:bodyPr>
          <a:lstStyle/>
          <a:p>
            <a:pPr marL="0" indent="0">
              <a:buNone/>
            </a:pPr>
            <a:r>
              <a:rPr lang="en-CA" sz="2800" dirty="0" smtClean="0">
                <a:solidFill>
                  <a:srgbClr val="FFFF00"/>
                </a:solidFill>
              </a:rPr>
              <a:t>Contact:</a:t>
            </a:r>
            <a:r>
              <a:rPr lang="en-CA" sz="2800" dirty="0" smtClean="0"/>
              <a:t> is the term used to refer to the time when 		    Europeans first came to North America</a:t>
            </a:r>
          </a:p>
          <a:p>
            <a:pPr marL="0" indent="0">
              <a:buNone/>
            </a:pPr>
            <a:r>
              <a:rPr lang="en-CA" sz="3000" dirty="0" smtClean="0"/>
              <a:t>When the First Nations of the Maritimes first met Europeans, First Nations were curious about the newcomers and willing to see what they were all about.  The Newcomers did not know how to survive in this land so they badly needed the help the First Nations offered</a:t>
            </a:r>
          </a:p>
          <a:p>
            <a:pPr marL="0" indent="0">
              <a:buNone/>
            </a:pPr>
            <a:endParaRPr lang="en-CA" sz="3000" dirty="0" smtClean="0"/>
          </a:p>
          <a:p>
            <a:pPr marL="0" indent="0">
              <a:buNone/>
            </a:pPr>
            <a:r>
              <a:rPr lang="en-CA" sz="3000" dirty="0" smtClean="0"/>
              <a:t>This was the beginning of the fur trade, the Europeans wanted furs and the first nations wanted goods such as knives and pots.</a:t>
            </a:r>
            <a:endParaRPr lang="en-CA" sz="3000" dirty="0"/>
          </a:p>
        </p:txBody>
      </p:sp>
    </p:spTree>
    <p:extLst>
      <p:ext uri="{BB962C8B-B14F-4D97-AF65-F5344CB8AC3E}">
        <p14:creationId xmlns:p14="http://schemas.microsoft.com/office/powerpoint/2010/main" val="1964165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5400" dirty="0" smtClean="0">
                <a:solidFill>
                  <a:schemeClr val="tx2"/>
                </a:solidFill>
              </a:rPr>
              <a:t>Treaties</a:t>
            </a:r>
            <a:endParaRPr lang="en-CA" sz="5400" dirty="0">
              <a:solidFill>
                <a:schemeClr val="tx2"/>
              </a:solidFill>
            </a:endParaRPr>
          </a:p>
        </p:txBody>
      </p:sp>
      <p:sp>
        <p:nvSpPr>
          <p:cNvPr id="3" name="Content Placeholder 2"/>
          <p:cNvSpPr>
            <a:spLocks noGrp="1"/>
          </p:cNvSpPr>
          <p:nvPr>
            <p:ph sz="quarter" idx="13"/>
          </p:nvPr>
        </p:nvSpPr>
        <p:spPr>
          <a:xfrm>
            <a:off x="609600" y="1600200"/>
            <a:ext cx="7924800" cy="4565104"/>
          </a:xfrm>
        </p:spPr>
        <p:txBody>
          <a:bodyPr>
            <a:normAutofit/>
          </a:bodyPr>
          <a:lstStyle/>
          <a:p>
            <a:pPr marL="0" indent="0">
              <a:buNone/>
            </a:pPr>
            <a:r>
              <a:rPr lang="en-CA" sz="2400" dirty="0" smtClean="0"/>
              <a:t>A </a:t>
            </a:r>
            <a:r>
              <a:rPr lang="en-CA" sz="2400" dirty="0" smtClean="0">
                <a:solidFill>
                  <a:srgbClr val="FFFF00"/>
                </a:solidFill>
              </a:rPr>
              <a:t>treaty</a:t>
            </a:r>
            <a:r>
              <a:rPr lang="en-CA" sz="2400" dirty="0" smtClean="0"/>
              <a:t> is an agreement between two or more nations.  A treaty may be made for any number of reasons, such as to settle a war or agree on economic issues.  A treaty sets out the nations’ rights and responsibilities and is meant to be honour and respected.</a:t>
            </a:r>
          </a:p>
          <a:p>
            <a:pPr marL="0" indent="0">
              <a:buNone/>
            </a:pPr>
            <a:r>
              <a:rPr lang="en-CA" sz="2400" dirty="0" smtClean="0"/>
              <a:t>There had been some conflicts between First Nations, and the Europeans from the beginning of Contact.</a:t>
            </a:r>
          </a:p>
          <a:p>
            <a:pPr marL="0" indent="0">
              <a:buNone/>
            </a:pPr>
            <a:r>
              <a:rPr lang="en-CA" sz="2400" dirty="0" smtClean="0"/>
              <a:t>The French also become involved fighting Britain for new in the New World.</a:t>
            </a:r>
          </a:p>
          <a:p>
            <a:pPr marL="0" indent="0">
              <a:buNone/>
            </a:pPr>
            <a:r>
              <a:rPr lang="en-CA" sz="2400" dirty="0" smtClean="0"/>
              <a:t>Between 1717 and 1779 Great Britain and First Nations entered into a number of treaties to solve their problems.</a:t>
            </a:r>
          </a:p>
          <a:p>
            <a:pPr marL="0" indent="0">
              <a:buNone/>
            </a:pPr>
            <a:endParaRPr lang="en-CA" sz="2400" dirty="0"/>
          </a:p>
        </p:txBody>
      </p:sp>
    </p:spTree>
    <p:extLst>
      <p:ext uri="{BB962C8B-B14F-4D97-AF65-F5344CB8AC3E}">
        <p14:creationId xmlns:p14="http://schemas.microsoft.com/office/powerpoint/2010/main" val="173187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800" dirty="0" smtClean="0">
                <a:solidFill>
                  <a:schemeClr val="tx2"/>
                </a:solidFill>
              </a:rPr>
              <a:t>Purpose of treaties</a:t>
            </a:r>
            <a:endParaRPr lang="en-CA" sz="4800" dirty="0">
              <a:solidFill>
                <a:schemeClr val="tx2"/>
              </a:solidFill>
            </a:endParaRPr>
          </a:p>
        </p:txBody>
      </p:sp>
      <p:sp>
        <p:nvSpPr>
          <p:cNvPr id="3" name="Content Placeholder 2"/>
          <p:cNvSpPr>
            <a:spLocks noGrp="1"/>
          </p:cNvSpPr>
          <p:nvPr>
            <p:ph sz="quarter" idx="13"/>
          </p:nvPr>
        </p:nvSpPr>
        <p:spPr/>
        <p:txBody>
          <a:bodyPr>
            <a:normAutofit/>
          </a:bodyPr>
          <a:lstStyle/>
          <a:p>
            <a:pPr marL="0" indent="0">
              <a:buNone/>
            </a:pPr>
            <a:r>
              <a:rPr lang="en-CA" sz="2400" dirty="0" smtClean="0"/>
              <a:t>Each treaty was different but the main idea of the treaties was that First Nations agreed to act peacefully toward the British and the British agreed to respect First Nations rights.</a:t>
            </a:r>
          </a:p>
          <a:p>
            <a:pPr marL="0" indent="0">
              <a:buNone/>
            </a:pPr>
            <a:endParaRPr lang="en-CA" sz="2400" dirty="0" smtClean="0"/>
          </a:p>
          <a:p>
            <a:pPr marL="0" indent="0">
              <a:buNone/>
            </a:pPr>
            <a:r>
              <a:rPr lang="en-CA" sz="2400" dirty="0" smtClean="0"/>
              <a:t>First Nations did not agree to give up land or natural resources to </a:t>
            </a:r>
            <a:r>
              <a:rPr lang="en-CA" sz="2400" dirty="0" err="1" smtClean="0"/>
              <a:t>Britian</a:t>
            </a:r>
            <a:r>
              <a:rPr lang="en-CA" sz="2400" dirty="0" smtClean="0"/>
              <a:t>.</a:t>
            </a:r>
          </a:p>
          <a:p>
            <a:pPr marL="0" indent="0">
              <a:buNone/>
            </a:pPr>
            <a:endParaRPr lang="en-CA" sz="2400" dirty="0" smtClean="0"/>
          </a:p>
          <a:p>
            <a:pPr marL="0" indent="0">
              <a:buNone/>
            </a:pPr>
            <a:r>
              <a:rPr lang="en-CA" sz="2400" dirty="0" smtClean="0"/>
              <a:t>These treaties are still in force today, and they apply to the First Nations today/</a:t>
            </a:r>
            <a:endParaRPr lang="en-CA" sz="2400" dirty="0"/>
          </a:p>
        </p:txBody>
      </p:sp>
    </p:spTree>
    <p:extLst>
      <p:ext uri="{BB962C8B-B14F-4D97-AF65-F5344CB8AC3E}">
        <p14:creationId xmlns:p14="http://schemas.microsoft.com/office/powerpoint/2010/main" val="3010227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dirty="0" smtClean="0">
                <a:solidFill>
                  <a:schemeClr val="tx2"/>
                </a:solidFill>
              </a:rPr>
              <a:t>Effects of the Fur Trade</a:t>
            </a:r>
            <a:endParaRPr lang="en-CA" sz="4400" dirty="0">
              <a:solidFill>
                <a:schemeClr val="tx2"/>
              </a:solidFill>
            </a:endParaRPr>
          </a:p>
        </p:txBody>
      </p:sp>
      <p:sp>
        <p:nvSpPr>
          <p:cNvPr id="3" name="Content Placeholder 2"/>
          <p:cNvSpPr>
            <a:spLocks noGrp="1"/>
          </p:cNvSpPr>
          <p:nvPr>
            <p:ph sz="quarter" idx="13"/>
          </p:nvPr>
        </p:nvSpPr>
        <p:spPr/>
        <p:txBody>
          <a:bodyPr/>
          <a:lstStyle/>
          <a:p>
            <a:pPr>
              <a:buAutoNum type="arabicPeriod"/>
            </a:pPr>
            <a:r>
              <a:rPr lang="en-CA" sz="2800" dirty="0" smtClean="0"/>
              <a:t>People spent more time hunting fur bearing animals such as fox and bears</a:t>
            </a:r>
          </a:p>
          <a:p>
            <a:pPr>
              <a:buAutoNum type="arabicPeriod"/>
            </a:pPr>
            <a:r>
              <a:rPr lang="en-CA" sz="2800" dirty="0" smtClean="0"/>
              <a:t>People had to use more European goods because they spent more time hunting for furs</a:t>
            </a:r>
          </a:p>
          <a:p>
            <a:pPr>
              <a:buAutoNum type="arabicPeriod"/>
            </a:pPr>
            <a:r>
              <a:rPr lang="en-CA" sz="2800" dirty="0" smtClean="0"/>
              <a:t>The number of fur animals went down.</a:t>
            </a:r>
          </a:p>
          <a:p>
            <a:pPr>
              <a:buAutoNum type="arabicPeriod"/>
            </a:pPr>
            <a:r>
              <a:rPr lang="en-CA" sz="2800" dirty="0" smtClean="0"/>
              <a:t>When they had no furs the First Nations people did not have anyway to get the things they wanted</a:t>
            </a:r>
          </a:p>
          <a:p>
            <a:pPr>
              <a:buAutoNum type="arabicPeriod"/>
            </a:pPr>
            <a:endParaRPr lang="en-CA" dirty="0" smtClean="0"/>
          </a:p>
        </p:txBody>
      </p:sp>
    </p:spTree>
    <p:extLst>
      <p:ext uri="{BB962C8B-B14F-4D97-AF65-F5344CB8AC3E}">
        <p14:creationId xmlns:p14="http://schemas.microsoft.com/office/powerpoint/2010/main" val="2184550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CA" dirty="0" smtClean="0"/>
              <a:t>Industrial Economies</a:t>
            </a:r>
          </a:p>
          <a:p>
            <a:r>
              <a:rPr lang="en-CA" dirty="0" smtClean="0"/>
              <a:t>Pre-Industrial </a:t>
            </a:r>
            <a:r>
              <a:rPr lang="en-CA" dirty="0" smtClean="0"/>
              <a:t>Economies</a:t>
            </a:r>
          </a:p>
          <a:p>
            <a:r>
              <a:rPr lang="en-CA" dirty="0" smtClean="0"/>
              <a:t>Time immemorial</a:t>
            </a:r>
          </a:p>
          <a:p>
            <a:r>
              <a:rPr lang="en-CA" dirty="0" smtClean="0"/>
              <a:t>Aboriginal</a:t>
            </a:r>
          </a:p>
          <a:p>
            <a:r>
              <a:rPr lang="en-CA" dirty="0" smtClean="0"/>
              <a:t>Inuit</a:t>
            </a:r>
          </a:p>
          <a:p>
            <a:r>
              <a:rPr lang="en-CA" dirty="0" smtClean="0"/>
              <a:t>Tree Line</a:t>
            </a:r>
          </a:p>
          <a:p>
            <a:r>
              <a:rPr lang="en-CA" dirty="0" smtClean="0"/>
              <a:t>First Nation</a:t>
            </a:r>
          </a:p>
          <a:p>
            <a:r>
              <a:rPr lang="en-CA" dirty="0" smtClean="0"/>
              <a:t>First Metis</a:t>
            </a:r>
          </a:p>
          <a:p>
            <a:r>
              <a:rPr lang="en-CA" dirty="0" err="1" smtClean="0"/>
              <a:t>Mukushan</a:t>
            </a:r>
            <a:endParaRPr lang="en-CA" dirty="0" smtClean="0"/>
          </a:p>
          <a:p>
            <a:r>
              <a:rPr lang="en-CA" dirty="0" smtClean="0"/>
              <a:t>Maritimes</a:t>
            </a:r>
          </a:p>
          <a:p>
            <a:r>
              <a:rPr lang="en-CA" dirty="0" smtClean="0"/>
              <a:t>Atlantic Canada</a:t>
            </a:r>
          </a:p>
          <a:p>
            <a:endParaRPr lang="en-CA" dirty="0"/>
          </a:p>
        </p:txBody>
      </p:sp>
      <p:sp>
        <p:nvSpPr>
          <p:cNvPr id="3" name="Content Placeholder 2"/>
          <p:cNvSpPr>
            <a:spLocks noGrp="1"/>
          </p:cNvSpPr>
          <p:nvPr>
            <p:ph sz="quarter" idx="14"/>
          </p:nvPr>
        </p:nvSpPr>
        <p:spPr/>
        <p:txBody>
          <a:bodyPr/>
          <a:lstStyle/>
          <a:p>
            <a:r>
              <a:rPr lang="en-CA" dirty="0" smtClean="0"/>
              <a:t>Private Ownership</a:t>
            </a:r>
          </a:p>
          <a:p>
            <a:r>
              <a:rPr lang="en-CA" dirty="0" smtClean="0"/>
              <a:t>Migratory</a:t>
            </a:r>
          </a:p>
          <a:p>
            <a:r>
              <a:rPr lang="en-CA" dirty="0" smtClean="0"/>
              <a:t>Fishing room</a:t>
            </a:r>
          </a:p>
          <a:p>
            <a:r>
              <a:rPr lang="en-CA" dirty="0" smtClean="0"/>
              <a:t>Artifacts</a:t>
            </a:r>
          </a:p>
          <a:p>
            <a:r>
              <a:rPr lang="en-CA" dirty="0" smtClean="0"/>
              <a:t>Contact</a:t>
            </a:r>
          </a:p>
          <a:p>
            <a:r>
              <a:rPr lang="en-CA" dirty="0" smtClean="0"/>
              <a:t>Covenant chain of Treaties</a:t>
            </a:r>
          </a:p>
          <a:p>
            <a:r>
              <a:rPr lang="en-CA" dirty="0" smtClean="0"/>
              <a:t>Treaties of Peace and Friendship</a:t>
            </a:r>
          </a:p>
          <a:p>
            <a:r>
              <a:rPr lang="en-CA" dirty="0" smtClean="0"/>
              <a:t>Treaty</a:t>
            </a:r>
          </a:p>
          <a:p>
            <a:r>
              <a:rPr lang="en-CA" dirty="0" err="1" smtClean="0"/>
              <a:t>Beothuck</a:t>
            </a:r>
            <a:endParaRPr lang="en-CA" dirty="0" smtClean="0"/>
          </a:p>
          <a:p>
            <a:endParaRPr lang="en-CA" dirty="0" smtClean="0"/>
          </a:p>
          <a:p>
            <a:endParaRPr lang="en-CA" dirty="0"/>
          </a:p>
          <a:p>
            <a:endParaRPr lang="en-CA" dirty="0"/>
          </a:p>
        </p:txBody>
      </p:sp>
      <p:sp>
        <p:nvSpPr>
          <p:cNvPr id="4" name="Title 3"/>
          <p:cNvSpPr>
            <a:spLocks noGrp="1"/>
          </p:cNvSpPr>
          <p:nvPr>
            <p:ph type="title"/>
          </p:nvPr>
        </p:nvSpPr>
        <p:spPr/>
        <p:txBody>
          <a:bodyPr/>
          <a:lstStyle/>
          <a:p>
            <a:pPr algn="ctr"/>
            <a:r>
              <a:rPr lang="en-CA" dirty="0" smtClean="0"/>
              <a:t>Important Terms For Chapter 2</a:t>
            </a:r>
            <a:endParaRPr lang="en-CA" dirty="0"/>
          </a:p>
        </p:txBody>
      </p:sp>
    </p:spTree>
    <p:extLst>
      <p:ext uri="{BB962C8B-B14F-4D97-AF65-F5344CB8AC3E}">
        <p14:creationId xmlns:p14="http://schemas.microsoft.com/office/powerpoint/2010/main" val="1174058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chemeClr val="tx2"/>
                </a:solidFill>
              </a:rPr>
              <a:t>The effects of European Settlement</a:t>
            </a:r>
            <a:endParaRPr lang="en-CA" sz="3600" dirty="0">
              <a:solidFill>
                <a:schemeClr val="tx2"/>
              </a:solidFill>
            </a:endParaRPr>
          </a:p>
        </p:txBody>
      </p:sp>
      <p:sp>
        <p:nvSpPr>
          <p:cNvPr id="3" name="Content Placeholder 2"/>
          <p:cNvSpPr>
            <a:spLocks noGrp="1"/>
          </p:cNvSpPr>
          <p:nvPr>
            <p:ph sz="quarter" idx="13"/>
          </p:nvPr>
        </p:nvSpPr>
        <p:spPr/>
        <p:txBody>
          <a:bodyPr>
            <a:normAutofit/>
          </a:bodyPr>
          <a:lstStyle/>
          <a:p>
            <a:pPr>
              <a:buAutoNum type="arabicPeriod"/>
            </a:pPr>
            <a:r>
              <a:rPr lang="en-CA" sz="2800" dirty="0" smtClean="0"/>
              <a:t>The idea of private land ownership created problems, </a:t>
            </a:r>
          </a:p>
          <a:p>
            <a:pPr>
              <a:buAutoNum type="arabicPeriod"/>
            </a:pPr>
            <a:r>
              <a:rPr lang="en-CA" sz="2800" dirty="0" smtClean="0"/>
              <a:t>As forest were cleared for farming there was less land for hunting and fishing</a:t>
            </a:r>
          </a:p>
          <a:p>
            <a:pPr>
              <a:buAutoNum type="arabicPeriod"/>
            </a:pPr>
            <a:r>
              <a:rPr lang="en-CA" sz="2800" dirty="0" smtClean="0"/>
              <a:t>The newcomers were taking over  rivers, lakes, and oceanfront areas that provided food sources.</a:t>
            </a:r>
          </a:p>
          <a:p>
            <a:pPr>
              <a:buAutoNum type="arabicPeriod"/>
            </a:pPr>
            <a:r>
              <a:rPr lang="en-CA" sz="2800" dirty="0" smtClean="0"/>
              <a:t>The Europeans believed that their economic, political, and cultural ideas were superior to first nations ideas.</a:t>
            </a:r>
            <a:endParaRPr lang="en-CA" sz="2800" dirty="0"/>
          </a:p>
        </p:txBody>
      </p:sp>
    </p:spTree>
    <p:extLst>
      <p:ext uri="{BB962C8B-B14F-4D97-AF65-F5344CB8AC3E}">
        <p14:creationId xmlns:p14="http://schemas.microsoft.com/office/powerpoint/2010/main" val="1569228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p:txBody>
          <a:bodyPr/>
          <a:lstStyle/>
          <a:p>
            <a:endParaRPr lang="en-CA" dirty="0"/>
          </a:p>
        </p:txBody>
      </p:sp>
      <p:sp>
        <p:nvSpPr>
          <p:cNvPr id="2" name="Title 1"/>
          <p:cNvSpPr>
            <a:spLocks noGrp="1"/>
          </p:cNvSpPr>
          <p:nvPr>
            <p:ph type="title"/>
          </p:nvPr>
        </p:nvSpPr>
        <p:spPr/>
        <p:txBody>
          <a:bodyPr/>
          <a:lstStyle/>
          <a:p>
            <a:pPr algn="ctr"/>
            <a:r>
              <a:rPr lang="en-CA" sz="2400" dirty="0" smtClean="0"/>
              <a:t>First Nation and Inuit Peoples of Newfoundland</a:t>
            </a:r>
            <a:endParaRPr lang="en-CA" sz="2400" dirty="0"/>
          </a:p>
        </p:txBody>
      </p:sp>
      <p:sp>
        <p:nvSpPr>
          <p:cNvPr id="3" name="Text Placeholder 2"/>
          <p:cNvSpPr>
            <a:spLocks noGrp="1"/>
          </p:cNvSpPr>
          <p:nvPr>
            <p:ph type="body" sz="half" idx="2"/>
          </p:nvPr>
        </p:nvSpPr>
        <p:spPr/>
        <p:txBody>
          <a:bodyPr>
            <a:normAutofit/>
          </a:bodyPr>
          <a:lstStyle/>
          <a:p>
            <a:endParaRPr lang="en-CA" sz="2400" dirty="0" smtClean="0"/>
          </a:p>
          <a:p>
            <a:r>
              <a:rPr lang="en-CA" sz="2400" dirty="0" smtClean="0"/>
              <a:t>The First Nation and Inuit peoples have lived in North America since </a:t>
            </a:r>
            <a:r>
              <a:rPr lang="en-CA" sz="2400" dirty="0" smtClean="0">
                <a:solidFill>
                  <a:srgbClr val="FFFF00"/>
                </a:solidFill>
              </a:rPr>
              <a:t>time immemorial:</a:t>
            </a:r>
            <a:r>
              <a:rPr lang="en-CA" sz="2400" dirty="0" smtClean="0"/>
              <a:t> for as long as anyone can remember in all stories passed on by elders.</a:t>
            </a:r>
            <a:endParaRPr lang="en-CA"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484784"/>
            <a:ext cx="4536504"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5858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CA" sz="4000" dirty="0" smtClean="0">
                <a:solidFill>
                  <a:schemeClr val="tx2">
                    <a:lumMod val="75000"/>
                  </a:schemeClr>
                </a:solidFill>
              </a:rPr>
              <a:t>Pre-</a:t>
            </a:r>
            <a:r>
              <a:rPr lang="en-CA" sz="4000" dirty="0" err="1" smtClean="0">
                <a:solidFill>
                  <a:schemeClr val="tx2">
                    <a:lumMod val="75000"/>
                  </a:schemeClr>
                </a:solidFill>
              </a:rPr>
              <a:t>Industrail</a:t>
            </a:r>
            <a:r>
              <a:rPr lang="en-CA" sz="4000" dirty="0" smtClean="0">
                <a:solidFill>
                  <a:schemeClr val="tx2">
                    <a:lumMod val="75000"/>
                  </a:schemeClr>
                </a:solidFill>
              </a:rPr>
              <a:t> First Nations</a:t>
            </a:r>
            <a:endParaRPr lang="en-CA" sz="4000" dirty="0">
              <a:solidFill>
                <a:schemeClr val="tx2">
                  <a:lumMod val="75000"/>
                </a:schemeClr>
              </a:solidFill>
            </a:endParaRPr>
          </a:p>
        </p:txBody>
      </p:sp>
      <p:sp>
        <p:nvSpPr>
          <p:cNvPr id="7" name="Content Placeholder 6"/>
          <p:cNvSpPr>
            <a:spLocks noGrp="1"/>
          </p:cNvSpPr>
          <p:nvPr>
            <p:ph sz="quarter" idx="13"/>
          </p:nvPr>
        </p:nvSpPr>
        <p:spPr/>
        <p:txBody>
          <a:bodyPr>
            <a:noAutofit/>
          </a:bodyPr>
          <a:lstStyle/>
          <a:p>
            <a:pPr marL="0" indent="0">
              <a:buNone/>
            </a:pPr>
            <a:r>
              <a:rPr lang="en-CA" sz="2800" dirty="0"/>
              <a:t>Pre-contact </a:t>
            </a:r>
            <a:r>
              <a:rPr lang="en-CA" sz="2800" dirty="0" err="1"/>
              <a:t>Mi'kmaq</a:t>
            </a:r>
            <a:r>
              <a:rPr lang="en-CA" sz="2800" dirty="0"/>
              <a:t> were a hunting-gathering people who were well-adapted to the natural world. They knew how to hunt, fish, and harvest their own food, how to build their own shelters, make their own clothes, and manufacture a wide variety of tools, weapons, and other implements. Extensive knowledge of the natural world was essential to </a:t>
            </a:r>
            <a:r>
              <a:rPr lang="en-CA" sz="2800" dirty="0" err="1"/>
              <a:t>Mi'kmaq</a:t>
            </a:r>
            <a:r>
              <a:rPr lang="en-CA" sz="2800" dirty="0"/>
              <a:t> survival. They had to time their hunting strategies around the migratory and spawning habits of fish, mammals, and seabirds, and to recognize which plants were edible, which were poisonous, and when they would be in season.</a:t>
            </a:r>
          </a:p>
        </p:txBody>
      </p:sp>
    </p:spTree>
    <p:extLst>
      <p:ext uri="{BB962C8B-B14F-4D97-AF65-F5344CB8AC3E}">
        <p14:creationId xmlns:p14="http://schemas.microsoft.com/office/powerpoint/2010/main" val="2364367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3"/>
          </p:nvPr>
        </p:nvSpPr>
        <p:spPr/>
        <p:txBody>
          <a:bodyPr>
            <a:noAutofit/>
          </a:bodyPr>
          <a:lstStyle/>
          <a:p>
            <a:pPr marL="0" indent="0">
              <a:buNone/>
            </a:pPr>
            <a:r>
              <a:rPr lang="en-CA" sz="2800" dirty="0"/>
              <a:t>Prehistoric </a:t>
            </a:r>
            <a:r>
              <a:rPr lang="en-CA" sz="2800" dirty="0" err="1"/>
              <a:t>Mi'kmaq</a:t>
            </a:r>
            <a:r>
              <a:rPr lang="en-CA" sz="2800" dirty="0"/>
              <a:t> were skilled at making their own clothing, dwellings, transportation, weapons, tools, and other implements using the raw materials they harvested from the physical environment. They built tents out of wooden poles, which they covered with birch bark sewn together with spruce roots. Summer tents were typically conical in shape, while winter tents were wider and longer. Fir boughs, animal furs, and woven reed mats served as floor coverings, while a central fireplace provided warmth and light.</a:t>
            </a:r>
          </a:p>
        </p:txBody>
      </p:sp>
    </p:spTree>
    <p:extLst>
      <p:ext uri="{BB962C8B-B14F-4D97-AF65-F5344CB8AC3E}">
        <p14:creationId xmlns:p14="http://schemas.microsoft.com/office/powerpoint/2010/main" val="655074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3"/>
          </p:nvPr>
        </p:nvSpPr>
        <p:spPr/>
        <p:txBody>
          <a:bodyPr>
            <a:noAutofit/>
          </a:bodyPr>
          <a:lstStyle/>
          <a:p>
            <a:pPr marL="0" indent="0">
              <a:buNone/>
            </a:pPr>
            <a:r>
              <a:rPr lang="en-CA" sz="2800" dirty="0"/>
              <a:t>Women made a variety of clothing out of animal skins, which they sewed together with caribou sinew and bone needles or awls. Summer attire generally consisted of skin leggings, sleeves, moccasins, and either a loincloth for men or a frock for women. Fur robes and hooded parkas provided extra warmth in the winter. </a:t>
            </a:r>
            <a:r>
              <a:rPr lang="en-CA" sz="2800" dirty="0" err="1"/>
              <a:t>Mi'kmaq</a:t>
            </a:r>
            <a:r>
              <a:rPr lang="en-CA" sz="2800" dirty="0"/>
              <a:t> people sometimes decorated their clothing with shells, porcupine quills, and dyes made from red and yellow ochre, charcoal, and ground-up shells (which produced a white dye).</a:t>
            </a:r>
          </a:p>
        </p:txBody>
      </p:sp>
    </p:spTree>
    <p:extLst>
      <p:ext uri="{BB962C8B-B14F-4D97-AF65-F5344CB8AC3E}">
        <p14:creationId xmlns:p14="http://schemas.microsoft.com/office/powerpoint/2010/main" val="3609327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endParaRPr lang="en-CA" dirty="0"/>
          </a:p>
        </p:txBody>
      </p:sp>
      <p:sp>
        <p:nvSpPr>
          <p:cNvPr id="4" name="Title 3"/>
          <p:cNvSpPr>
            <a:spLocks noGrp="1"/>
          </p:cNvSpPr>
          <p:nvPr>
            <p:ph type="title"/>
          </p:nvPr>
        </p:nvSpPr>
        <p:spPr>
          <a:xfrm>
            <a:off x="612648" y="1447800"/>
            <a:ext cx="2971800" cy="4285456"/>
          </a:xfrm>
        </p:spPr>
        <p:txBody>
          <a:bodyPr/>
          <a:lstStyle/>
          <a:p>
            <a:r>
              <a:rPr lang="en-CA" dirty="0">
                <a:solidFill>
                  <a:schemeClr val="tx1"/>
                </a:solidFill>
              </a:rPr>
              <a:t>Women made a variety of clothing out of animal skins, which they sewed together with caribou sinew and bone needles or awls. Summer attire generally consisted of skin leggings, sleeves, moccasins, and either a loincloth for men or a frock for women. Fur robes and hooded parkas provided extra warmth in the winter. </a:t>
            </a:r>
            <a:r>
              <a:rPr lang="en-CA" dirty="0" err="1">
                <a:solidFill>
                  <a:schemeClr val="tx1"/>
                </a:solidFill>
              </a:rPr>
              <a:t>Mi'kmaq</a:t>
            </a:r>
            <a:r>
              <a:rPr lang="en-CA" dirty="0">
                <a:solidFill>
                  <a:schemeClr val="tx1"/>
                </a:solidFill>
              </a:rPr>
              <a:t> people sometimes decorated their clothing with shells, porcupine quills, and dyes made from red and yellow ochre, charcoal, and ground-up shells (which produced a white dye).</a:t>
            </a:r>
          </a:p>
        </p:txBody>
      </p:sp>
      <p:sp>
        <p:nvSpPr>
          <p:cNvPr id="5" name="Text Placeholder 4"/>
          <p:cNvSpPr>
            <a:spLocks noGrp="1"/>
          </p:cNvSpPr>
          <p:nvPr>
            <p:ph type="body" sz="half" idx="2"/>
          </p:nvPr>
        </p:nvSpPr>
        <p:spPr/>
        <p:txBody>
          <a:bodyPr/>
          <a:lstStyle/>
          <a:p>
            <a:endParaRPr lang="en-CA"/>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76672"/>
            <a:ext cx="2664296"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2564904"/>
            <a:ext cx="1932806" cy="3489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1284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CA" dirty="0"/>
          </a:p>
        </p:txBody>
      </p:sp>
      <p:sp>
        <p:nvSpPr>
          <p:cNvPr id="3" name="Title 2"/>
          <p:cNvSpPr>
            <a:spLocks noGrp="1"/>
          </p:cNvSpPr>
          <p:nvPr>
            <p:ph type="title"/>
          </p:nvPr>
        </p:nvSpPr>
        <p:spPr>
          <a:xfrm>
            <a:off x="612648" y="1447800"/>
            <a:ext cx="2971800" cy="4285456"/>
          </a:xfrm>
        </p:spPr>
        <p:txBody>
          <a:bodyPr/>
          <a:lstStyle/>
          <a:p>
            <a:r>
              <a:rPr lang="en-CA" dirty="0">
                <a:solidFill>
                  <a:schemeClr val="tx1"/>
                </a:solidFill>
              </a:rPr>
              <a:t>Pre-contact </a:t>
            </a:r>
            <a:r>
              <a:rPr lang="en-CA" dirty="0" err="1">
                <a:solidFill>
                  <a:schemeClr val="tx1"/>
                </a:solidFill>
              </a:rPr>
              <a:t>Mi'kmaq</a:t>
            </a:r>
            <a:r>
              <a:rPr lang="en-CA" dirty="0">
                <a:solidFill>
                  <a:schemeClr val="tx1"/>
                </a:solidFill>
              </a:rPr>
              <a:t> built canoes using cedar frames and birch-bark shells. These vessels were of varying lengths (typically between 5.5 and 8.5 metres) and resilience – some could make only short voyages along rivers and lakes, while others were sea-going vessels able to cross long distances carrying entire families and their possessions. For winter travel, the </a:t>
            </a:r>
            <a:r>
              <a:rPr lang="en-CA" dirty="0" err="1">
                <a:solidFill>
                  <a:schemeClr val="tx1"/>
                </a:solidFill>
              </a:rPr>
              <a:t>Mi'kmaq</a:t>
            </a:r>
            <a:r>
              <a:rPr lang="en-CA" dirty="0">
                <a:solidFill>
                  <a:schemeClr val="tx1"/>
                </a:solidFill>
              </a:rPr>
              <a:t> made snowshoes out of wooden frames and animal-hide webbing. They also used hand-drawn toboggans to transport heavy loads over the snow.</a:t>
            </a:r>
          </a:p>
        </p:txBody>
      </p:sp>
      <p:sp>
        <p:nvSpPr>
          <p:cNvPr id="4" name="Text Placeholder 3"/>
          <p:cNvSpPr>
            <a:spLocks noGrp="1"/>
          </p:cNvSpPr>
          <p:nvPr>
            <p:ph type="body" sz="half" idx="2"/>
          </p:nvPr>
        </p:nvSpPr>
        <p:spPr/>
        <p:txBody>
          <a:bodyPr/>
          <a:lstStyle/>
          <a:p>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484784"/>
            <a:ext cx="4536504"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7319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CA" dirty="0"/>
          </a:p>
        </p:txBody>
      </p:sp>
      <p:sp>
        <p:nvSpPr>
          <p:cNvPr id="3" name="Title 2"/>
          <p:cNvSpPr>
            <a:spLocks noGrp="1"/>
          </p:cNvSpPr>
          <p:nvPr>
            <p:ph type="title"/>
          </p:nvPr>
        </p:nvSpPr>
        <p:spPr>
          <a:xfrm>
            <a:off x="612648" y="1447800"/>
            <a:ext cx="2971800" cy="4285456"/>
          </a:xfrm>
        </p:spPr>
        <p:txBody>
          <a:bodyPr/>
          <a:lstStyle/>
          <a:p>
            <a:r>
              <a:rPr lang="en-CA" dirty="0">
                <a:solidFill>
                  <a:schemeClr val="tx1"/>
                </a:solidFill>
              </a:rPr>
              <a:t>The </a:t>
            </a:r>
            <a:r>
              <a:rPr lang="en-CA" dirty="0" err="1">
                <a:solidFill>
                  <a:schemeClr val="tx1"/>
                </a:solidFill>
              </a:rPr>
              <a:t>Mi'kmaq</a:t>
            </a:r>
            <a:r>
              <a:rPr lang="en-CA" dirty="0">
                <a:solidFill>
                  <a:schemeClr val="tx1"/>
                </a:solidFill>
              </a:rPr>
              <a:t> manufactured weapons, tools, containers, and many other items out of wood, bone, bark, antler, and other naturally occurring materials. They made hooks and needles from bone; projectile points from stone and bone; containers and pots from birch bark; kettles from wood; and baskets from grass. Like other prehistoric peoples, the </a:t>
            </a:r>
            <a:r>
              <a:rPr lang="en-CA" dirty="0" err="1">
                <a:solidFill>
                  <a:schemeClr val="tx1"/>
                </a:solidFill>
              </a:rPr>
              <a:t>Mi'kmaq</a:t>
            </a:r>
            <a:r>
              <a:rPr lang="en-CA" dirty="0">
                <a:solidFill>
                  <a:schemeClr val="tx1"/>
                </a:solidFill>
              </a:rPr>
              <a:t> had extensive knowledge of the physical world and were inventive in their use of natural resources. Everything they ate, wore, lived in, and used came from their surroundings.</a:t>
            </a:r>
          </a:p>
        </p:txBody>
      </p:sp>
      <p:sp>
        <p:nvSpPr>
          <p:cNvPr id="4" name="Text Placeholder 3"/>
          <p:cNvSpPr>
            <a:spLocks noGrp="1"/>
          </p:cNvSpPr>
          <p:nvPr>
            <p:ph type="body" sz="half" idx="2"/>
          </p:nvPr>
        </p:nvSpPr>
        <p:spPr/>
        <p:txBody>
          <a:bodyPr/>
          <a:lstStyle/>
          <a:p>
            <a:endParaRPr lang="en-CA"/>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8354" y="2996952"/>
            <a:ext cx="2952328" cy="2686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0682" y="404664"/>
            <a:ext cx="1938106"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0630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117</TotalTime>
  <Words>1416</Words>
  <Application>Microsoft Office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Horizon</vt:lpstr>
      <vt:lpstr>Chapter 2 </vt:lpstr>
      <vt:lpstr>Important Terms For Chapter 2</vt:lpstr>
      <vt:lpstr>First Nation and Inuit Peoples of Newfoundland</vt:lpstr>
      <vt:lpstr>Pre-Industrail First Nations</vt:lpstr>
      <vt:lpstr>PowerPoint Presentation</vt:lpstr>
      <vt:lpstr>PowerPoint Presentation</vt:lpstr>
      <vt:lpstr>Women made a variety of clothing out of animal skins, which they sewed together with caribou sinew and bone needles or awls. Summer attire generally consisted of skin leggings, sleeves, moccasins, and either a loincloth for men or a frock for women. Fur robes and hooded parkas provided extra warmth in the winter. Mi'kmaq people sometimes decorated their clothing with shells, porcupine quills, and dyes made from red and yellow ochre, charcoal, and ground-up shells (which produced a white dye).</vt:lpstr>
      <vt:lpstr>Pre-contact Mi'kmaq built canoes using cedar frames and birch-bark shells. These vessels were of varying lengths (typically between 5.5 and 8.5 metres) and resilience – some could make only short voyages along rivers and lakes, while others were sea-going vessels able to cross long distances carrying entire families and their possessions. For winter travel, the Mi'kmaq made snowshoes out of wooden frames and animal-hide webbing. They also used hand-drawn toboggans to transport heavy loads over the snow.</vt:lpstr>
      <vt:lpstr>The Mi'kmaq manufactured weapons, tools, containers, and many other items out of wood, bone, bark, antler, and other naturally occurring materials. They made hooks and needles from bone; projectile points from stone and bone; containers and pots from birch bark; kettles from wood; and baskets from grass. Like other prehistoric peoples, the Mi'kmaq had extensive knowledge of the physical world and were inventive in their use of natural resources. Everything they ate, wore, lived in, and used came from their surroundings.</vt:lpstr>
      <vt:lpstr>Three Groups of Aboriginal Peoples in Canada today</vt:lpstr>
      <vt:lpstr>Distribution of Goods</vt:lpstr>
      <vt:lpstr>Newcomers</vt:lpstr>
      <vt:lpstr>Why did Europeans Leave their Homelands?</vt:lpstr>
      <vt:lpstr>Three Key resources</vt:lpstr>
      <vt:lpstr>European Production and distribution</vt:lpstr>
      <vt:lpstr>The Impact of contact</vt:lpstr>
      <vt:lpstr>Treaties</vt:lpstr>
      <vt:lpstr>Purpose of treaties</vt:lpstr>
      <vt:lpstr>Effects of the Fur Trade</vt:lpstr>
      <vt:lpstr>The effects of European Settlement</vt:lpstr>
    </vt:vector>
  </TitlesOfParts>
  <Company>Nova Central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Krista Baker</dc:creator>
  <cp:lastModifiedBy>Krista Baker</cp:lastModifiedBy>
  <cp:revision>13</cp:revision>
  <dcterms:created xsi:type="dcterms:W3CDTF">2013-09-30T22:06:56Z</dcterms:created>
  <dcterms:modified xsi:type="dcterms:W3CDTF">2013-10-18T14:05:05Z</dcterms:modified>
</cp:coreProperties>
</file>